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09" r:id="rId1"/>
  </p:sldMasterIdLst>
  <p:sldIdLst>
    <p:sldId id="256" r:id="rId2"/>
    <p:sldId id="268" r:id="rId3"/>
    <p:sldId id="257" r:id="rId4"/>
    <p:sldId id="269" r:id="rId5"/>
    <p:sldId id="270" r:id="rId6"/>
    <p:sldId id="260" r:id="rId7"/>
    <p:sldId id="258" r:id="rId8"/>
    <p:sldId id="267" r:id="rId9"/>
    <p:sldId id="271" r:id="rId10"/>
    <p:sldId id="281" r:id="rId11"/>
    <p:sldId id="273" r:id="rId12"/>
    <p:sldId id="264" r:id="rId13"/>
    <p:sldId id="275" r:id="rId14"/>
    <p:sldId id="274" r:id="rId15"/>
    <p:sldId id="266" r:id="rId16"/>
    <p:sldId id="279" r:id="rId17"/>
    <p:sldId id="280" r:id="rId18"/>
    <p:sldId id="277" r:id="rId19"/>
    <p:sldId id="278" r:id="rId20"/>
    <p:sldId id="28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35"/>
    <p:restoredTop sz="94646"/>
  </p:normalViewPr>
  <p:slideViewPr>
    <p:cSldViewPr snapToGrid="0" snapToObjects="1">
      <p:cViewPr varScale="1">
        <p:scale>
          <a:sx n="94" d="100"/>
          <a:sy n="94" d="100"/>
        </p:scale>
        <p:origin x="1112"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8311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76982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35906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05757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76047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16398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5278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21164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6/29/19</a:t>
            </a:fld>
            <a:endParaRPr lang="en-US" dirty="0"/>
          </a:p>
        </p:txBody>
      </p:sp>
    </p:spTree>
    <p:extLst>
      <p:ext uri="{BB962C8B-B14F-4D97-AF65-F5344CB8AC3E}">
        <p14:creationId xmlns:p14="http://schemas.microsoft.com/office/powerpoint/2010/main" val="7036157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617313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724859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8904938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3074697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7502233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10639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3198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6/29/19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77604287"/>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9520-565D-4844-8EED-A76859CBF2BF}"/>
              </a:ext>
            </a:extLst>
          </p:cNvPr>
          <p:cNvSpPr>
            <a:spLocks noGrp="1"/>
          </p:cNvSpPr>
          <p:nvPr>
            <p:ph type="ctrTitle"/>
          </p:nvPr>
        </p:nvSpPr>
        <p:spPr>
          <a:xfrm>
            <a:off x="1272209" y="743980"/>
            <a:ext cx="8001794" cy="3712193"/>
          </a:xfrm>
        </p:spPr>
        <p:txBody>
          <a:bodyPr/>
          <a:lstStyle/>
          <a:p>
            <a:br>
              <a:rPr lang="en-US" dirty="0"/>
            </a:br>
            <a:br>
              <a:rPr lang="en-US" dirty="0"/>
            </a:br>
            <a:br>
              <a:rPr lang="en-US" dirty="0"/>
            </a:br>
            <a:r>
              <a:rPr lang="en-US" dirty="0"/>
              <a:t>Neon Inferno </a:t>
            </a:r>
            <a:br>
              <a:rPr lang="en-US" dirty="0"/>
            </a:br>
            <a:r>
              <a:rPr lang="en-US" sz="2800" dirty="0" err="1"/>
              <a:t>Mit</a:t>
            </a:r>
            <a:r>
              <a:rPr lang="en-US" sz="2800" dirty="0"/>
              <a:t> Walter Benjamin </a:t>
            </a:r>
            <a:r>
              <a:rPr lang="en-US" sz="2800" dirty="0" err="1"/>
              <a:t>durch</a:t>
            </a:r>
            <a:r>
              <a:rPr lang="en-US" sz="2800" dirty="0"/>
              <a:t> </a:t>
            </a:r>
            <a:r>
              <a:rPr lang="en-US" sz="2800" dirty="0" err="1"/>
              <a:t>Teju</a:t>
            </a:r>
            <a:r>
              <a:rPr lang="en-US" sz="2800" dirty="0"/>
              <a:t> Coles </a:t>
            </a:r>
            <a:r>
              <a:rPr lang="en-US" sz="2800" i="1" dirty="0"/>
              <a:t>Open City</a:t>
            </a:r>
            <a:br>
              <a:rPr lang="en-US" dirty="0"/>
            </a:br>
            <a:endParaRPr lang="en-US" dirty="0"/>
          </a:p>
        </p:txBody>
      </p:sp>
      <p:sp>
        <p:nvSpPr>
          <p:cNvPr id="3" name="Subtitle 2">
            <a:extLst>
              <a:ext uri="{FF2B5EF4-FFF2-40B4-BE49-F238E27FC236}">
                <a16:creationId xmlns:a16="http://schemas.microsoft.com/office/drawing/2014/main" id="{4ABECDE2-FB7C-FC4C-878A-506E91DE573F}"/>
              </a:ext>
            </a:extLst>
          </p:cNvPr>
          <p:cNvSpPr>
            <a:spLocks noGrp="1"/>
          </p:cNvSpPr>
          <p:nvPr>
            <p:ph type="subTitle" idx="1"/>
          </p:nvPr>
        </p:nvSpPr>
        <p:spPr/>
        <p:txBody>
          <a:bodyPr>
            <a:normAutofit lnSpcReduction="10000"/>
          </a:bodyPr>
          <a:lstStyle/>
          <a:p>
            <a:r>
              <a:rPr lang="en-US" dirty="0">
                <a:solidFill>
                  <a:schemeClr val="tx1">
                    <a:lumMod val="75000"/>
                    <a:lumOff val="25000"/>
                  </a:schemeClr>
                </a:solidFill>
              </a:rPr>
              <a:t>Tea Lobo</a:t>
            </a:r>
          </a:p>
          <a:p>
            <a:r>
              <a:rPr lang="en-US" dirty="0">
                <a:solidFill>
                  <a:schemeClr val="tx1">
                    <a:lumMod val="75000"/>
                    <a:lumOff val="25000"/>
                  </a:schemeClr>
                </a:solidFill>
              </a:rPr>
              <a:t>Walter Benjamin </a:t>
            </a:r>
            <a:r>
              <a:rPr lang="en-US" dirty="0" err="1">
                <a:solidFill>
                  <a:schemeClr val="tx1">
                    <a:lumMod val="75000"/>
                    <a:lumOff val="25000"/>
                  </a:schemeClr>
                </a:solidFill>
              </a:rPr>
              <a:t>Konferenz</a:t>
            </a:r>
            <a:r>
              <a:rPr lang="en-US" dirty="0">
                <a:solidFill>
                  <a:schemeClr val="tx1">
                    <a:lumMod val="75000"/>
                    <a:lumOff val="25000"/>
                  </a:schemeClr>
                </a:solidFill>
              </a:rPr>
              <a:t>, 29. </a:t>
            </a:r>
            <a:r>
              <a:rPr lang="en-US" dirty="0" err="1">
                <a:solidFill>
                  <a:schemeClr val="tx1">
                    <a:lumMod val="75000"/>
                    <a:lumOff val="25000"/>
                  </a:schemeClr>
                </a:solidFill>
              </a:rPr>
              <a:t>Juni</a:t>
            </a:r>
            <a:r>
              <a:rPr lang="en-US" dirty="0">
                <a:solidFill>
                  <a:schemeClr val="tx1">
                    <a:lumMod val="75000"/>
                    <a:lumOff val="25000"/>
                  </a:schemeClr>
                </a:solidFill>
              </a:rPr>
              <a:t> 2019</a:t>
            </a:r>
          </a:p>
          <a:p>
            <a:r>
              <a:rPr lang="en-US" dirty="0">
                <a:solidFill>
                  <a:schemeClr val="tx1">
                    <a:lumMod val="75000"/>
                    <a:lumOff val="25000"/>
                  </a:schemeClr>
                </a:solidFill>
              </a:rPr>
              <a:t>Universität Bern</a:t>
            </a:r>
          </a:p>
        </p:txBody>
      </p:sp>
    </p:spTree>
    <p:extLst>
      <p:ext uri="{BB962C8B-B14F-4D97-AF65-F5344CB8AC3E}">
        <p14:creationId xmlns:p14="http://schemas.microsoft.com/office/powerpoint/2010/main" val="4174321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4B363-485F-A342-AEB2-6B0F94FFEFA6}"/>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F6E9CC9D-D14C-AA43-9DAB-E5A317561138}"/>
              </a:ext>
            </a:extLst>
          </p:cNvPr>
          <p:cNvSpPr>
            <a:spLocks noGrp="1"/>
          </p:cNvSpPr>
          <p:nvPr>
            <p:ph idx="1"/>
          </p:nvPr>
        </p:nvSpPr>
        <p:spPr>
          <a:xfrm>
            <a:off x="677334" y="2474487"/>
            <a:ext cx="8596668" cy="3880773"/>
          </a:xfrm>
        </p:spPr>
        <p:txBody>
          <a:bodyPr/>
          <a:lstStyle/>
          <a:p>
            <a:pPr marL="0" indent="0">
              <a:buNone/>
            </a:pPr>
            <a:r>
              <a:rPr lang="en-US" sz="3200" dirty="0"/>
              <a:t>“I noticed that the book </a:t>
            </a:r>
            <a:r>
              <a:rPr lang="en-US" sz="3200" dirty="0" err="1"/>
              <a:t>Farouq</a:t>
            </a:r>
            <a:r>
              <a:rPr lang="en-US" sz="3200" dirty="0"/>
              <a:t> had been reading was in English. He noticed my curiosity and turned it around. It was a secondary text on Walter Benjamin's </a:t>
            </a:r>
            <a:r>
              <a:rPr lang="en-US" sz="3200" i="1" dirty="0"/>
              <a:t>On the Concept of History.“  </a:t>
            </a:r>
            <a:r>
              <a:rPr lang="en-US" sz="3200" dirty="0"/>
              <a:t>(S. 102)</a:t>
            </a:r>
            <a:r>
              <a:rPr lang="en-US" dirty="0"/>
              <a:t> </a:t>
            </a:r>
          </a:p>
        </p:txBody>
      </p:sp>
    </p:spTree>
    <p:extLst>
      <p:ext uri="{BB962C8B-B14F-4D97-AF65-F5344CB8AC3E}">
        <p14:creationId xmlns:p14="http://schemas.microsoft.com/office/powerpoint/2010/main" val="3161324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FAF5-EF5D-9A42-A7D6-562D245AB010}"/>
              </a:ext>
            </a:extLst>
          </p:cNvPr>
          <p:cNvSpPr>
            <a:spLocks noGrp="1"/>
          </p:cNvSpPr>
          <p:nvPr>
            <p:ph type="title"/>
          </p:nvPr>
        </p:nvSpPr>
        <p:spPr/>
        <p:txBody>
          <a:bodyPr/>
          <a:lstStyle/>
          <a:p>
            <a:r>
              <a:rPr lang="en-US" dirty="0"/>
              <a:t>Walter Benjamin, “</a:t>
            </a:r>
            <a:r>
              <a:rPr lang="en-US" dirty="0" err="1"/>
              <a:t>Über</a:t>
            </a:r>
            <a:r>
              <a:rPr lang="en-US" dirty="0"/>
              <a:t> </a:t>
            </a:r>
            <a:r>
              <a:rPr lang="en-US" dirty="0" err="1"/>
              <a:t>einige</a:t>
            </a:r>
            <a:r>
              <a:rPr lang="en-US" dirty="0"/>
              <a:t> Motive </a:t>
            </a:r>
            <a:r>
              <a:rPr lang="en-US" dirty="0" err="1"/>
              <a:t>bei</a:t>
            </a:r>
            <a:r>
              <a:rPr lang="en-US" dirty="0"/>
              <a:t> Baudelaire” (1939)</a:t>
            </a:r>
          </a:p>
        </p:txBody>
      </p:sp>
      <p:sp>
        <p:nvSpPr>
          <p:cNvPr id="3" name="Content Placeholder 2">
            <a:extLst>
              <a:ext uri="{FF2B5EF4-FFF2-40B4-BE49-F238E27FC236}">
                <a16:creationId xmlns:a16="http://schemas.microsoft.com/office/drawing/2014/main" id="{D431186A-33FC-B745-B87E-78E790EFE4CF}"/>
              </a:ext>
            </a:extLst>
          </p:cNvPr>
          <p:cNvSpPr>
            <a:spLocks noGrp="1"/>
          </p:cNvSpPr>
          <p:nvPr>
            <p:ph idx="1"/>
          </p:nvPr>
        </p:nvSpPr>
        <p:spPr>
          <a:xfrm>
            <a:off x="677334" y="2610965"/>
            <a:ext cx="8596668" cy="3880773"/>
          </a:xfrm>
        </p:spPr>
        <p:txBody>
          <a:bodyPr/>
          <a:lstStyle/>
          <a:p>
            <a:pPr marL="0" indent="0">
              <a:buNone/>
            </a:pPr>
            <a:endParaRPr lang="en-US" sz="3200" dirty="0"/>
          </a:p>
          <a:p>
            <a:pPr marL="0" indent="0">
              <a:buNone/>
            </a:pPr>
            <a:r>
              <a:rPr lang="en-US" sz="3200" dirty="0"/>
              <a:t>“So </a:t>
            </a:r>
            <a:r>
              <a:rPr lang="en-US" sz="3200" dirty="0" err="1"/>
              <a:t>unterwarf</a:t>
            </a:r>
            <a:r>
              <a:rPr lang="en-US" sz="3200" dirty="0"/>
              <a:t> die Technik das </a:t>
            </a:r>
            <a:r>
              <a:rPr lang="en-US" sz="3200" dirty="0" err="1"/>
              <a:t>menschliche</a:t>
            </a:r>
            <a:r>
              <a:rPr lang="en-US" sz="3200" dirty="0"/>
              <a:t> Sensorium </a:t>
            </a:r>
            <a:r>
              <a:rPr lang="en-US" sz="3200" dirty="0" err="1"/>
              <a:t>einem</a:t>
            </a:r>
            <a:r>
              <a:rPr lang="en-US" sz="3200" dirty="0"/>
              <a:t> Training </a:t>
            </a:r>
            <a:r>
              <a:rPr lang="en-US" sz="3200" dirty="0" err="1"/>
              <a:t>komplexer</a:t>
            </a:r>
            <a:r>
              <a:rPr lang="en-US" sz="3200" dirty="0"/>
              <a:t> Art.” </a:t>
            </a:r>
          </a:p>
          <a:p>
            <a:pPr marL="0" indent="0">
              <a:buNone/>
            </a:pPr>
            <a:r>
              <a:rPr lang="en-US" sz="3200" dirty="0"/>
              <a:t>(S. 126)</a:t>
            </a:r>
          </a:p>
          <a:p>
            <a:endParaRPr lang="en-US" dirty="0"/>
          </a:p>
        </p:txBody>
      </p:sp>
    </p:spTree>
    <p:extLst>
      <p:ext uri="{BB962C8B-B14F-4D97-AF65-F5344CB8AC3E}">
        <p14:creationId xmlns:p14="http://schemas.microsoft.com/office/powerpoint/2010/main" val="105923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FC10-F070-BA48-95C3-A73896062523}"/>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616931E9-630D-EF46-8573-5AA5FFAD7348}"/>
              </a:ext>
            </a:extLst>
          </p:cNvPr>
          <p:cNvSpPr>
            <a:spLocks noGrp="1"/>
          </p:cNvSpPr>
          <p:nvPr>
            <p:ph idx="1"/>
          </p:nvPr>
        </p:nvSpPr>
        <p:spPr>
          <a:xfrm>
            <a:off x="677334" y="1930401"/>
            <a:ext cx="8596668" cy="4110962"/>
          </a:xfrm>
        </p:spPr>
        <p:txBody>
          <a:bodyPr>
            <a:normAutofit/>
          </a:bodyPr>
          <a:lstStyle/>
          <a:p>
            <a:pPr marL="0" indent="0">
              <a:buNone/>
            </a:pPr>
            <a:r>
              <a:rPr lang="en-US" sz="3200" dirty="0"/>
              <a:t>“cosmopolitan 'hyperlinking tendency' […] reminiscent of a Wikipedia page“ - Pieter Vermeulen, </a:t>
            </a:r>
            <a:r>
              <a:rPr lang="en-US" sz="3200" i="1" dirty="0"/>
              <a:t>Contemporary Literature, </a:t>
            </a:r>
            <a:r>
              <a:rPr lang="en-US" sz="3200" dirty="0"/>
              <a:t>S. 97</a:t>
            </a:r>
          </a:p>
          <a:p>
            <a:pPr marL="0" indent="0">
              <a:buNone/>
            </a:pPr>
            <a:endParaRPr lang="en-US" sz="3200" dirty="0"/>
          </a:p>
          <a:p>
            <a:pPr marL="0" indent="0">
              <a:buNone/>
            </a:pPr>
            <a:r>
              <a:rPr lang="en-US" sz="3200" dirty="0"/>
              <a:t>“copy and paste affairs“ – Sofie </a:t>
            </a:r>
            <a:r>
              <a:rPr lang="en-US" sz="3200" dirty="0" err="1"/>
              <a:t>Behluli</a:t>
            </a:r>
            <a:r>
              <a:rPr lang="en-US" sz="3200" dirty="0"/>
              <a:t> and Gabriele </a:t>
            </a:r>
            <a:r>
              <a:rPr lang="en-US" sz="3200" dirty="0" err="1"/>
              <a:t>Rippl</a:t>
            </a:r>
            <a:r>
              <a:rPr lang="en-US" sz="3200" dirty="0"/>
              <a:t>, “Ekphrasis in the Digital Age“, S. 148</a:t>
            </a:r>
          </a:p>
        </p:txBody>
      </p:sp>
    </p:spTree>
    <p:extLst>
      <p:ext uri="{BB962C8B-B14F-4D97-AF65-F5344CB8AC3E}">
        <p14:creationId xmlns:p14="http://schemas.microsoft.com/office/powerpoint/2010/main" val="196635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7022-41A0-2F45-B00C-62842AC02B26}"/>
              </a:ext>
            </a:extLst>
          </p:cNvPr>
          <p:cNvSpPr>
            <a:spLocks noGrp="1"/>
          </p:cNvSpPr>
          <p:nvPr>
            <p:ph type="title"/>
          </p:nvPr>
        </p:nvSpPr>
        <p:spPr/>
        <p:txBody>
          <a:bodyPr/>
          <a:lstStyle/>
          <a:p>
            <a:r>
              <a:rPr lang="en-US" dirty="0"/>
              <a:t>Benjamins Baudelaire</a:t>
            </a:r>
          </a:p>
        </p:txBody>
      </p:sp>
      <p:sp>
        <p:nvSpPr>
          <p:cNvPr id="3" name="Content Placeholder 2">
            <a:extLst>
              <a:ext uri="{FF2B5EF4-FFF2-40B4-BE49-F238E27FC236}">
                <a16:creationId xmlns:a16="http://schemas.microsoft.com/office/drawing/2014/main" id="{23CFB7DB-23BF-BA45-95AB-82F32F124648}"/>
              </a:ext>
            </a:extLst>
          </p:cNvPr>
          <p:cNvSpPr>
            <a:spLocks noGrp="1"/>
          </p:cNvSpPr>
          <p:nvPr>
            <p:ph idx="1"/>
          </p:nvPr>
        </p:nvSpPr>
        <p:spPr>
          <a:xfrm>
            <a:off x="677334" y="2583669"/>
            <a:ext cx="8596668" cy="3880773"/>
          </a:xfrm>
        </p:spPr>
        <p:txBody>
          <a:bodyPr>
            <a:normAutofit/>
          </a:bodyPr>
          <a:lstStyle/>
          <a:p>
            <a:pPr marL="0" indent="0">
              <a:buNone/>
            </a:pPr>
            <a:r>
              <a:rPr lang="en-US" sz="3200" dirty="0"/>
              <a:t>“solitude dans la multitude“</a:t>
            </a:r>
          </a:p>
          <a:p>
            <a:pPr marL="0" indent="0">
              <a:buNone/>
            </a:pPr>
            <a:endParaRPr lang="en-US" sz="3200" dirty="0"/>
          </a:p>
          <a:p>
            <a:pPr marL="0" indent="0">
              <a:buNone/>
            </a:pPr>
            <a:r>
              <a:rPr lang="en-US" sz="3200" dirty="0"/>
              <a:t>“Die </a:t>
            </a:r>
            <a:r>
              <a:rPr lang="en-US" sz="3200" dirty="0" err="1"/>
              <a:t>Menge</a:t>
            </a:r>
            <a:r>
              <a:rPr lang="en-US" sz="3200" dirty="0"/>
              <a:t> </a:t>
            </a:r>
            <a:r>
              <a:rPr lang="en-US" sz="3200" dirty="0" err="1"/>
              <a:t>ist</a:t>
            </a:r>
            <a:r>
              <a:rPr lang="en-US" sz="3200" dirty="0"/>
              <a:t> in der </a:t>
            </a:r>
            <a:r>
              <a:rPr lang="en-US" sz="3200" dirty="0" err="1"/>
              <a:t>Lyrik</a:t>
            </a:r>
            <a:r>
              <a:rPr lang="en-US" sz="3200" dirty="0"/>
              <a:t> </a:t>
            </a:r>
            <a:r>
              <a:rPr lang="en-US" sz="3200" dirty="0" err="1"/>
              <a:t>ein</a:t>
            </a:r>
            <a:r>
              <a:rPr lang="en-US" sz="3200" dirty="0"/>
              <a:t> </a:t>
            </a:r>
            <a:r>
              <a:rPr lang="en-US" sz="3200" dirty="0" err="1"/>
              <a:t>neuer</a:t>
            </a:r>
            <a:r>
              <a:rPr lang="en-US" sz="3200" dirty="0"/>
              <a:t> </a:t>
            </a:r>
            <a:r>
              <a:rPr lang="en-US" sz="3200" dirty="0" err="1"/>
              <a:t>Gegenstand</a:t>
            </a:r>
            <a:r>
              <a:rPr lang="en-US" sz="3200" dirty="0"/>
              <a:t>“ (WB, “Der Flaneur“, S. 103)</a:t>
            </a:r>
          </a:p>
        </p:txBody>
      </p:sp>
    </p:spTree>
    <p:extLst>
      <p:ext uri="{BB962C8B-B14F-4D97-AF65-F5344CB8AC3E}">
        <p14:creationId xmlns:p14="http://schemas.microsoft.com/office/powerpoint/2010/main" val="115766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275DD-CDE0-4745-80BD-718DD6BA153F}"/>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8B8F08B3-5A00-0448-AF81-65EA631B7A3F}"/>
              </a:ext>
            </a:extLst>
          </p:cNvPr>
          <p:cNvSpPr>
            <a:spLocks noGrp="1"/>
          </p:cNvSpPr>
          <p:nvPr>
            <p:ph idx="1"/>
          </p:nvPr>
        </p:nvSpPr>
        <p:spPr>
          <a:xfrm>
            <a:off x="677334" y="1930400"/>
            <a:ext cx="8596668" cy="3880773"/>
          </a:xfrm>
        </p:spPr>
        <p:txBody>
          <a:bodyPr>
            <a:normAutofit lnSpcReduction="10000"/>
          </a:bodyPr>
          <a:lstStyle/>
          <a:p>
            <a:pPr marL="0" indent="0">
              <a:buNone/>
            </a:pPr>
            <a:endParaRPr lang="en-US" dirty="0"/>
          </a:p>
          <a:p>
            <a:pPr marL="0" indent="0">
              <a:buNone/>
            </a:pPr>
            <a:r>
              <a:rPr lang="en-US" sz="3200" dirty="0"/>
              <a:t>“Walking through busy parts of town meant I laid eyes on more people, hundreds more, thousands even, then I was accustomed to seeing in the course of a day, but the impress of these countless faces did nothing to assuage my feelings of isolation; if anything it intensified them.” (S. 6)</a:t>
            </a:r>
          </a:p>
          <a:p>
            <a:endParaRPr lang="en-US" dirty="0"/>
          </a:p>
        </p:txBody>
      </p:sp>
    </p:spTree>
    <p:extLst>
      <p:ext uri="{BB962C8B-B14F-4D97-AF65-F5344CB8AC3E}">
        <p14:creationId xmlns:p14="http://schemas.microsoft.com/office/powerpoint/2010/main" val="82615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AD82B1-4061-CD42-8478-BC1DD02F2609}"/>
              </a:ext>
            </a:extLst>
          </p:cNvPr>
          <p:cNvSpPr>
            <a:spLocks noGrp="1"/>
          </p:cNvSpPr>
          <p:nvPr>
            <p:ph idx="1"/>
          </p:nvPr>
        </p:nvSpPr>
        <p:spPr>
          <a:xfrm>
            <a:off x="629626" y="1488613"/>
            <a:ext cx="8596668" cy="3880773"/>
          </a:xfrm>
        </p:spPr>
        <p:txBody>
          <a:bodyPr>
            <a:normAutofit/>
          </a:bodyPr>
          <a:lstStyle/>
          <a:p>
            <a:pPr marL="0" indent="0">
              <a:buNone/>
            </a:pPr>
            <a:endParaRPr lang="en-US" sz="3200" dirty="0"/>
          </a:p>
          <a:p>
            <a:pPr marL="0" indent="0">
              <a:buNone/>
            </a:pPr>
            <a:endParaRPr lang="en-US" sz="3200" dirty="0"/>
          </a:p>
          <a:p>
            <a:pPr marL="0" indent="0">
              <a:buNone/>
            </a:pPr>
            <a:r>
              <a:rPr lang="en-US" sz="3200" dirty="0"/>
              <a:t>Walter Benjamin, “</a:t>
            </a:r>
            <a:r>
              <a:rPr lang="en-US" sz="3200" dirty="0" err="1"/>
              <a:t>Über</a:t>
            </a:r>
            <a:r>
              <a:rPr lang="en-US" sz="3200" dirty="0"/>
              <a:t> </a:t>
            </a:r>
            <a:r>
              <a:rPr lang="en-US" sz="3200" dirty="0" err="1"/>
              <a:t>einige</a:t>
            </a:r>
            <a:r>
              <a:rPr lang="en-US" sz="3200" dirty="0"/>
              <a:t> Motive </a:t>
            </a:r>
            <a:r>
              <a:rPr lang="en-US" sz="3200" dirty="0" err="1"/>
              <a:t>bei</a:t>
            </a:r>
            <a:r>
              <a:rPr lang="en-US" sz="3200" dirty="0"/>
              <a:t> Baudelaire” (1939): </a:t>
            </a:r>
          </a:p>
          <a:p>
            <a:pPr marL="0" indent="0">
              <a:buNone/>
            </a:pPr>
            <a:r>
              <a:rPr lang="en-US" sz="3200" dirty="0"/>
              <a:t>“</a:t>
            </a:r>
            <a:r>
              <a:rPr lang="en-US" sz="3200" b="1" dirty="0"/>
              <a:t>der </a:t>
            </a:r>
            <a:r>
              <a:rPr lang="en-US" sz="3200" b="1" dirty="0" err="1"/>
              <a:t>sichernde</a:t>
            </a:r>
            <a:r>
              <a:rPr lang="en-US" sz="3200" b="1" dirty="0"/>
              <a:t> </a:t>
            </a:r>
            <a:r>
              <a:rPr lang="en-US" sz="3200" b="1" dirty="0" err="1"/>
              <a:t>Blick</a:t>
            </a:r>
            <a:r>
              <a:rPr lang="en-US" sz="3200" dirty="0"/>
              <a:t>” (S. 146)</a:t>
            </a:r>
          </a:p>
          <a:p>
            <a:endParaRPr lang="en-US" dirty="0"/>
          </a:p>
        </p:txBody>
      </p:sp>
    </p:spTree>
    <p:extLst>
      <p:ext uri="{BB962C8B-B14F-4D97-AF65-F5344CB8AC3E}">
        <p14:creationId xmlns:p14="http://schemas.microsoft.com/office/powerpoint/2010/main" val="378342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AD82B1-4061-CD42-8478-BC1DD02F2609}"/>
              </a:ext>
            </a:extLst>
          </p:cNvPr>
          <p:cNvSpPr>
            <a:spLocks noGrp="1"/>
          </p:cNvSpPr>
          <p:nvPr>
            <p:ph idx="1"/>
          </p:nvPr>
        </p:nvSpPr>
        <p:spPr>
          <a:xfrm>
            <a:off x="629626" y="1488613"/>
            <a:ext cx="8596668" cy="3880773"/>
          </a:xfrm>
        </p:spPr>
        <p:txBody>
          <a:bodyPr>
            <a:normAutofit/>
          </a:bodyPr>
          <a:lstStyle/>
          <a:p>
            <a:pPr marL="0" indent="0">
              <a:buNone/>
            </a:pPr>
            <a:endParaRPr lang="en-US" sz="3200" dirty="0"/>
          </a:p>
          <a:p>
            <a:pPr marL="0" indent="0">
              <a:buNone/>
            </a:pPr>
            <a:endParaRPr lang="en-US" sz="3200" dirty="0"/>
          </a:p>
          <a:p>
            <a:pPr marL="0" indent="0">
              <a:buNone/>
            </a:pPr>
            <a:r>
              <a:rPr lang="en-US" sz="3200" dirty="0"/>
              <a:t>Georg Simmel, “Die </a:t>
            </a:r>
            <a:r>
              <a:rPr lang="en-US" sz="3200" dirty="0" err="1"/>
              <a:t>Grossstädte</a:t>
            </a:r>
            <a:r>
              <a:rPr lang="en-US" sz="3200" dirty="0"/>
              <a:t> und das </a:t>
            </a:r>
            <a:r>
              <a:rPr lang="en-US" sz="3200" dirty="0" err="1"/>
              <a:t>Geistesleben</a:t>
            </a:r>
            <a:r>
              <a:rPr lang="en-US" sz="3200" dirty="0"/>
              <a:t>” (1903):</a:t>
            </a:r>
          </a:p>
          <a:p>
            <a:pPr marL="0" indent="0">
              <a:buNone/>
            </a:pPr>
            <a:r>
              <a:rPr lang="en-US" sz="3200" dirty="0"/>
              <a:t>“</a:t>
            </a:r>
            <a:r>
              <a:rPr lang="en-US" sz="3200" b="1" dirty="0" err="1"/>
              <a:t>ein</a:t>
            </a:r>
            <a:r>
              <a:rPr lang="en-US" sz="3200" b="1" dirty="0"/>
              <a:t> </a:t>
            </a:r>
            <a:r>
              <a:rPr lang="en-US" sz="3200" b="1" dirty="0" err="1"/>
              <a:t>Schutzorgan</a:t>
            </a:r>
            <a:r>
              <a:rPr lang="en-US" sz="3200" dirty="0"/>
              <a:t>” (S. 117) </a:t>
            </a:r>
          </a:p>
          <a:p>
            <a:endParaRPr lang="en-US" dirty="0"/>
          </a:p>
        </p:txBody>
      </p:sp>
    </p:spTree>
    <p:extLst>
      <p:ext uri="{BB962C8B-B14F-4D97-AF65-F5344CB8AC3E}">
        <p14:creationId xmlns:p14="http://schemas.microsoft.com/office/powerpoint/2010/main" val="2616334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226C9-2139-0F49-BE47-2AB1B02B7A27}"/>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37306424-6A91-0C4F-8A8F-8FC7032532DD}"/>
              </a:ext>
            </a:extLst>
          </p:cNvPr>
          <p:cNvSpPr>
            <a:spLocks noGrp="1"/>
          </p:cNvSpPr>
          <p:nvPr>
            <p:ph idx="1"/>
          </p:nvPr>
        </p:nvSpPr>
        <p:spPr>
          <a:xfrm>
            <a:off x="677334" y="2638261"/>
            <a:ext cx="8596668" cy="3880773"/>
          </a:xfrm>
        </p:spPr>
        <p:txBody>
          <a:bodyPr>
            <a:normAutofit/>
          </a:bodyPr>
          <a:lstStyle/>
          <a:p>
            <a:pPr marL="0" indent="0">
              <a:buNone/>
            </a:pPr>
            <a:r>
              <a:rPr lang="en-US" sz="3200" dirty="0"/>
              <a:t>“The commuters with me marched along, shoulders up, </a:t>
            </a:r>
            <a:r>
              <a:rPr lang="en-US" sz="3200" dirty="0">
                <a:solidFill>
                  <a:schemeClr val="accent1"/>
                </a:solidFill>
              </a:rPr>
              <a:t>heads low</a:t>
            </a:r>
            <a:r>
              <a:rPr lang="en-US" sz="3200" dirty="0"/>
              <a:t>, all in black and gray. I felt conspicuous, the only person among the crowd who stopped to look out from the overpass at the site.“ (S. 57)  </a:t>
            </a:r>
          </a:p>
        </p:txBody>
      </p:sp>
    </p:spTree>
    <p:extLst>
      <p:ext uri="{BB962C8B-B14F-4D97-AF65-F5344CB8AC3E}">
        <p14:creationId xmlns:p14="http://schemas.microsoft.com/office/powerpoint/2010/main" val="244474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226C9-2139-0F49-BE47-2AB1B02B7A27}"/>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37306424-6A91-0C4F-8A8F-8FC7032532DD}"/>
              </a:ext>
            </a:extLst>
          </p:cNvPr>
          <p:cNvSpPr>
            <a:spLocks noGrp="1"/>
          </p:cNvSpPr>
          <p:nvPr>
            <p:ph idx="1"/>
          </p:nvPr>
        </p:nvSpPr>
        <p:spPr>
          <a:xfrm>
            <a:off x="677334" y="2638261"/>
            <a:ext cx="8596668" cy="3880773"/>
          </a:xfrm>
        </p:spPr>
        <p:txBody>
          <a:bodyPr>
            <a:normAutofit/>
          </a:bodyPr>
          <a:lstStyle/>
          <a:p>
            <a:pPr marL="0" indent="0">
              <a:buNone/>
            </a:pPr>
            <a:r>
              <a:rPr lang="en-US" sz="3200" dirty="0"/>
              <a:t>“The commuters with me marched along, shoulders up, heads low, all in black and gray. I felt conspicuous, the only person among the crowd who stopped to look out from the overpass at </a:t>
            </a:r>
            <a:r>
              <a:rPr lang="en-US" sz="3200" dirty="0">
                <a:solidFill>
                  <a:schemeClr val="accent2"/>
                </a:solidFill>
              </a:rPr>
              <a:t>the site</a:t>
            </a:r>
            <a:r>
              <a:rPr lang="en-US" sz="3200" dirty="0"/>
              <a:t>.“ (S. 57)  </a:t>
            </a:r>
          </a:p>
        </p:txBody>
      </p:sp>
    </p:spTree>
    <p:extLst>
      <p:ext uri="{BB962C8B-B14F-4D97-AF65-F5344CB8AC3E}">
        <p14:creationId xmlns:p14="http://schemas.microsoft.com/office/powerpoint/2010/main" val="3194569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D27E-F02E-BB43-B7CA-C11B64617877}"/>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D3287E94-895B-5F42-9192-8E6B0F9B4661}"/>
              </a:ext>
            </a:extLst>
          </p:cNvPr>
          <p:cNvSpPr>
            <a:spLocks noGrp="1"/>
          </p:cNvSpPr>
          <p:nvPr>
            <p:ph idx="1"/>
          </p:nvPr>
        </p:nvSpPr>
        <p:spPr>
          <a:xfrm>
            <a:off x="677334" y="2367627"/>
            <a:ext cx="8596668" cy="3880773"/>
          </a:xfrm>
        </p:spPr>
        <p:txBody>
          <a:bodyPr>
            <a:normAutofit/>
          </a:bodyPr>
          <a:lstStyle/>
          <a:p>
            <a:pPr marL="0" indent="0">
              <a:buNone/>
            </a:pPr>
            <a:r>
              <a:rPr lang="en-US" sz="3200" dirty="0"/>
              <a:t>“This was not the first erasure on the site. Before the towers had gone up, there had been a bustling network of little streets traversing this part of town. […] The site was a palimpsest, as was all the city, written, erased, rewritten.“ (S. 58-59)</a:t>
            </a:r>
          </a:p>
        </p:txBody>
      </p:sp>
    </p:spTree>
    <p:extLst>
      <p:ext uri="{BB962C8B-B14F-4D97-AF65-F5344CB8AC3E}">
        <p14:creationId xmlns:p14="http://schemas.microsoft.com/office/powerpoint/2010/main" val="1777656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973BB-0E7F-F14D-9A6A-C416B4F01483}"/>
              </a:ext>
            </a:extLst>
          </p:cNvPr>
          <p:cNvSpPr>
            <a:spLocks noGrp="1"/>
          </p:cNvSpPr>
          <p:nvPr>
            <p:ph type="title"/>
          </p:nvPr>
        </p:nvSpPr>
        <p:spPr/>
        <p:txBody>
          <a:bodyPr/>
          <a:lstStyle/>
          <a:p>
            <a:r>
              <a:rPr lang="en-US" dirty="0"/>
              <a:t>Walter Benjamin, </a:t>
            </a:r>
            <a:r>
              <a:rPr lang="en-US" i="1" dirty="0" err="1"/>
              <a:t>Einbahnstrasse</a:t>
            </a:r>
            <a:r>
              <a:rPr lang="en-US" i="1" dirty="0"/>
              <a:t> </a:t>
            </a:r>
            <a:r>
              <a:rPr lang="en-US" dirty="0"/>
              <a:t>(1928)</a:t>
            </a:r>
          </a:p>
        </p:txBody>
      </p:sp>
      <p:sp>
        <p:nvSpPr>
          <p:cNvPr id="3" name="Content Placeholder 2">
            <a:extLst>
              <a:ext uri="{FF2B5EF4-FFF2-40B4-BE49-F238E27FC236}">
                <a16:creationId xmlns:a16="http://schemas.microsoft.com/office/drawing/2014/main" id="{C640ED35-4549-974F-A512-31BBDB088C17}"/>
              </a:ext>
            </a:extLst>
          </p:cNvPr>
          <p:cNvSpPr>
            <a:spLocks noGrp="1"/>
          </p:cNvSpPr>
          <p:nvPr>
            <p:ph idx="1"/>
          </p:nvPr>
        </p:nvSpPr>
        <p:spPr>
          <a:xfrm>
            <a:off x="677334" y="2242476"/>
            <a:ext cx="8596668" cy="3880773"/>
          </a:xfrm>
        </p:spPr>
        <p:txBody>
          <a:bodyPr>
            <a:normAutofit/>
          </a:bodyPr>
          <a:lstStyle/>
          <a:p>
            <a:pPr marL="0" indent="0">
              <a:buNone/>
            </a:pPr>
            <a:r>
              <a:rPr lang="en-US" sz="3200" dirty="0"/>
              <a:t>“[…] Benjamin was most interested in those parts of the city that were being torn down or being altered, since it was as if people were waking up from the dreams that these spaces embodied.“ Steve Pile, “Sleepwalking in the Modern City“ (S. 79)</a:t>
            </a:r>
          </a:p>
        </p:txBody>
      </p:sp>
    </p:spTree>
    <p:extLst>
      <p:ext uri="{BB962C8B-B14F-4D97-AF65-F5344CB8AC3E}">
        <p14:creationId xmlns:p14="http://schemas.microsoft.com/office/powerpoint/2010/main" val="65162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7629A-CCB4-934D-98EC-125F76F30C00}"/>
              </a:ext>
            </a:extLst>
          </p:cNvPr>
          <p:cNvSpPr>
            <a:spLocks noGrp="1"/>
          </p:cNvSpPr>
          <p:nvPr>
            <p:ph type="title"/>
          </p:nvPr>
        </p:nvSpPr>
        <p:spPr/>
        <p:txBody>
          <a:bodyPr/>
          <a:lstStyle/>
          <a:p>
            <a:r>
              <a:rPr lang="en-US" dirty="0"/>
              <a:t>Walter Benjamin, “Der Flaneur“ (1938)</a:t>
            </a:r>
          </a:p>
        </p:txBody>
      </p:sp>
      <p:sp>
        <p:nvSpPr>
          <p:cNvPr id="3" name="Content Placeholder 2">
            <a:extLst>
              <a:ext uri="{FF2B5EF4-FFF2-40B4-BE49-F238E27FC236}">
                <a16:creationId xmlns:a16="http://schemas.microsoft.com/office/drawing/2014/main" id="{542F31D1-365F-F54C-BD0B-89DAB59B229B}"/>
              </a:ext>
            </a:extLst>
          </p:cNvPr>
          <p:cNvSpPr>
            <a:spLocks noGrp="1"/>
          </p:cNvSpPr>
          <p:nvPr>
            <p:ph idx="1"/>
          </p:nvPr>
        </p:nvSpPr>
        <p:spPr>
          <a:xfrm>
            <a:off x="677334" y="2733795"/>
            <a:ext cx="8596668" cy="3880773"/>
          </a:xfrm>
        </p:spPr>
        <p:txBody>
          <a:bodyPr>
            <a:normAutofit/>
          </a:bodyPr>
          <a:lstStyle/>
          <a:p>
            <a:pPr marL="0" indent="0">
              <a:buNone/>
            </a:pPr>
            <a:r>
              <a:rPr lang="en-US" sz="3200" dirty="0"/>
              <a:t>“</a:t>
            </a:r>
            <a:r>
              <a:rPr lang="en-US" sz="3200" dirty="0" err="1"/>
              <a:t>Wenn</a:t>
            </a:r>
            <a:r>
              <a:rPr lang="en-US" sz="3200" dirty="0"/>
              <a:t> Baudelaire von </a:t>
            </a:r>
            <a:r>
              <a:rPr lang="en-US" sz="3200" dirty="0" err="1"/>
              <a:t>einem</a:t>
            </a:r>
            <a:r>
              <a:rPr lang="en-US" sz="3200" dirty="0"/>
              <a:t> '</a:t>
            </a:r>
            <a:r>
              <a:rPr lang="en-US" sz="3200" dirty="0" err="1"/>
              <a:t>religiösen</a:t>
            </a:r>
            <a:r>
              <a:rPr lang="en-US" sz="3200" dirty="0"/>
              <a:t> </a:t>
            </a:r>
            <a:r>
              <a:rPr lang="en-US" sz="3200" dirty="0" err="1"/>
              <a:t>Rauschzustand</a:t>
            </a:r>
            <a:r>
              <a:rPr lang="en-US" sz="3200" dirty="0"/>
              <a:t> der </a:t>
            </a:r>
            <a:r>
              <a:rPr lang="en-US" sz="3200" dirty="0" err="1"/>
              <a:t>Grossstädte</a:t>
            </a:r>
            <a:r>
              <a:rPr lang="en-US" sz="3200" dirty="0"/>
              <a:t>' </a:t>
            </a:r>
            <a:r>
              <a:rPr lang="en-US" sz="3200" dirty="0" err="1"/>
              <a:t>spricht</a:t>
            </a:r>
            <a:r>
              <a:rPr lang="en-US" sz="3200" dirty="0"/>
              <a:t>, so </a:t>
            </a:r>
            <a:r>
              <a:rPr lang="en-US" sz="3200" dirty="0" err="1"/>
              <a:t>dürfte</a:t>
            </a:r>
            <a:r>
              <a:rPr lang="en-US" sz="3200" dirty="0"/>
              <a:t> </a:t>
            </a:r>
            <a:r>
              <a:rPr lang="en-US" sz="3200" dirty="0" err="1"/>
              <a:t>dessen</a:t>
            </a:r>
            <a:r>
              <a:rPr lang="en-US" sz="3200" dirty="0"/>
              <a:t> </a:t>
            </a:r>
            <a:r>
              <a:rPr lang="en-US" sz="3200" dirty="0" err="1"/>
              <a:t>ungenannt</a:t>
            </a:r>
            <a:r>
              <a:rPr lang="en-US" sz="3200" dirty="0"/>
              <a:t> </a:t>
            </a:r>
            <a:r>
              <a:rPr lang="en-US" sz="3200" dirty="0" err="1"/>
              <a:t>gebliebenes</a:t>
            </a:r>
            <a:r>
              <a:rPr lang="en-US" sz="3200" dirty="0"/>
              <a:t> </a:t>
            </a:r>
            <a:r>
              <a:rPr lang="en-US" sz="3200" dirty="0" err="1"/>
              <a:t>Subjekt</a:t>
            </a:r>
            <a:r>
              <a:rPr lang="en-US" sz="3200" dirty="0"/>
              <a:t> die Ware sein.“ (S. 100)</a:t>
            </a:r>
          </a:p>
        </p:txBody>
      </p:sp>
    </p:spTree>
    <p:extLst>
      <p:ext uri="{BB962C8B-B14F-4D97-AF65-F5344CB8AC3E}">
        <p14:creationId xmlns:p14="http://schemas.microsoft.com/office/powerpoint/2010/main" val="347330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226C9-2139-0F49-BE47-2AB1B02B7A27}"/>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37306424-6A91-0C4F-8A8F-8FC7032532DD}"/>
              </a:ext>
            </a:extLst>
          </p:cNvPr>
          <p:cNvSpPr>
            <a:spLocks noGrp="1"/>
          </p:cNvSpPr>
          <p:nvPr>
            <p:ph idx="1"/>
          </p:nvPr>
        </p:nvSpPr>
        <p:spPr>
          <a:xfrm>
            <a:off x="677334" y="2529079"/>
            <a:ext cx="8596668" cy="3880773"/>
          </a:xfrm>
        </p:spPr>
        <p:txBody>
          <a:bodyPr>
            <a:normAutofit/>
          </a:bodyPr>
          <a:lstStyle/>
          <a:p>
            <a:pPr marL="0" indent="0">
              <a:buNone/>
            </a:pPr>
            <a:r>
              <a:rPr lang="en-US" sz="3200" dirty="0"/>
              <a:t>“The commuters with me marched along, shoulders up, heads low, all in black and gray. I felt conspicuous, </a:t>
            </a:r>
            <a:r>
              <a:rPr lang="en-US" sz="3200" dirty="0">
                <a:solidFill>
                  <a:schemeClr val="accent2"/>
                </a:solidFill>
              </a:rPr>
              <a:t>the only person among the crowd</a:t>
            </a:r>
            <a:r>
              <a:rPr lang="en-US" sz="3200" dirty="0"/>
              <a:t> who stopped to look out from the overpass at the site.“ (S. 57)  </a:t>
            </a:r>
          </a:p>
        </p:txBody>
      </p:sp>
    </p:spTree>
    <p:extLst>
      <p:ext uri="{BB962C8B-B14F-4D97-AF65-F5344CB8AC3E}">
        <p14:creationId xmlns:p14="http://schemas.microsoft.com/office/powerpoint/2010/main" val="524447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275DD-CDE0-4745-80BD-718DD6BA153F}"/>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8B8F08B3-5A00-0448-AF81-65EA631B7A3F}"/>
              </a:ext>
            </a:extLst>
          </p:cNvPr>
          <p:cNvSpPr>
            <a:spLocks noGrp="1"/>
          </p:cNvSpPr>
          <p:nvPr>
            <p:ph idx="1"/>
          </p:nvPr>
        </p:nvSpPr>
        <p:spPr>
          <a:xfrm>
            <a:off x="1073119" y="3199641"/>
            <a:ext cx="8596668" cy="3880773"/>
          </a:xfrm>
        </p:spPr>
        <p:txBody>
          <a:bodyPr>
            <a:normAutofit/>
          </a:bodyPr>
          <a:lstStyle/>
          <a:p>
            <a:pPr marL="0" indent="0">
              <a:buNone/>
            </a:pPr>
            <a:r>
              <a:rPr lang="en-US" sz="3200" dirty="0"/>
              <a:t>“[…] Times Square's </a:t>
            </a:r>
            <a:r>
              <a:rPr lang="en-US" sz="3200" dirty="0">
                <a:solidFill>
                  <a:schemeClr val="accent2"/>
                </a:solidFill>
              </a:rPr>
              <a:t>neon inferno</a:t>
            </a:r>
            <a:r>
              <a:rPr lang="en-US" sz="3200" dirty="0"/>
              <a:t>.“ (S. 256)</a:t>
            </a:r>
          </a:p>
        </p:txBody>
      </p:sp>
    </p:spTree>
    <p:extLst>
      <p:ext uri="{BB962C8B-B14F-4D97-AF65-F5344CB8AC3E}">
        <p14:creationId xmlns:p14="http://schemas.microsoft.com/office/powerpoint/2010/main" val="4081180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E684-B08B-A345-8A2C-003D3615B45B}"/>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6FBC832C-47B1-4E4A-858A-89EA6ED84631}"/>
              </a:ext>
            </a:extLst>
          </p:cNvPr>
          <p:cNvSpPr>
            <a:spLocks noGrp="1"/>
          </p:cNvSpPr>
          <p:nvPr>
            <p:ph idx="1"/>
          </p:nvPr>
        </p:nvSpPr>
        <p:spPr>
          <a:xfrm>
            <a:off x="677334" y="2747443"/>
            <a:ext cx="8596668" cy="3880773"/>
          </a:xfrm>
        </p:spPr>
        <p:txBody>
          <a:bodyPr>
            <a:normAutofit/>
          </a:bodyPr>
          <a:lstStyle/>
          <a:p>
            <a:pPr marL="0" indent="0">
              <a:buNone/>
            </a:pPr>
            <a:r>
              <a:rPr lang="en-US" sz="3200" dirty="0"/>
              <a:t>“This feeling of being in a large-scale </a:t>
            </a:r>
            <a:r>
              <a:rPr lang="en-US" sz="3200" dirty="0">
                <a:solidFill>
                  <a:schemeClr val="accent1"/>
                </a:solidFill>
              </a:rPr>
              <a:t>model</a:t>
            </a:r>
            <a:r>
              <a:rPr lang="en-US" sz="3200" dirty="0"/>
              <a:t> was only increased by the lonely palm trees in their pots […]“ (S. 46)</a:t>
            </a:r>
          </a:p>
        </p:txBody>
      </p:sp>
    </p:spTree>
    <p:extLst>
      <p:ext uri="{BB962C8B-B14F-4D97-AF65-F5344CB8AC3E}">
        <p14:creationId xmlns:p14="http://schemas.microsoft.com/office/powerpoint/2010/main" val="3520012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69BA-9D13-E542-BDE7-A334F24A5E1E}"/>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D1C92978-57FE-F94D-9197-F651FCDB63D4}"/>
              </a:ext>
            </a:extLst>
          </p:cNvPr>
          <p:cNvSpPr>
            <a:spLocks noGrp="1"/>
          </p:cNvSpPr>
          <p:nvPr>
            <p:ph idx="1"/>
          </p:nvPr>
        </p:nvSpPr>
        <p:spPr>
          <a:xfrm>
            <a:off x="677334" y="2570022"/>
            <a:ext cx="8596668" cy="3880773"/>
          </a:xfrm>
        </p:spPr>
        <p:txBody>
          <a:bodyPr>
            <a:normAutofit/>
          </a:bodyPr>
          <a:lstStyle/>
          <a:p>
            <a:pPr marL="0" indent="0">
              <a:buNone/>
            </a:pPr>
            <a:r>
              <a:rPr lang="en-US" sz="3200" dirty="0"/>
              <a:t>“Our view from the plane, as we banked over Queens itself, brought back [the memory of the </a:t>
            </a:r>
            <a:r>
              <a:rPr lang="en-US" sz="3200" dirty="0">
                <a:solidFill>
                  <a:schemeClr val="accent1"/>
                </a:solidFill>
              </a:rPr>
              <a:t>model</a:t>
            </a:r>
            <a:r>
              <a:rPr lang="en-US" sz="3200" dirty="0"/>
              <a:t>] to mind, and in this case it was the real city that seemed to be matching, point for point, my memory of the </a:t>
            </a:r>
            <a:r>
              <a:rPr lang="en-US" sz="3200" dirty="0">
                <a:solidFill>
                  <a:schemeClr val="accent1"/>
                </a:solidFill>
              </a:rPr>
              <a:t>model</a:t>
            </a:r>
            <a:r>
              <a:rPr lang="en-US" sz="3200" dirty="0"/>
              <a:t> […]“ (S. 151)</a:t>
            </a:r>
          </a:p>
        </p:txBody>
      </p:sp>
    </p:spTree>
    <p:extLst>
      <p:ext uri="{BB962C8B-B14F-4D97-AF65-F5344CB8AC3E}">
        <p14:creationId xmlns:p14="http://schemas.microsoft.com/office/powerpoint/2010/main" val="1600315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9716-3A90-DC40-8BD8-3088F6335ADC}"/>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F9292CA0-C7BB-AA47-B85B-2DD5BF91129D}"/>
              </a:ext>
            </a:extLst>
          </p:cNvPr>
          <p:cNvSpPr>
            <a:spLocks noGrp="1"/>
          </p:cNvSpPr>
          <p:nvPr>
            <p:ph idx="1"/>
          </p:nvPr>
        </p:nvSpPr>
        <p:spPr/>
        <p:txBody>
          <a:bodyPr>
            <a:normAutofit/>
          </a:bodyPr>
          <a:lstStyle/>
          <a:p>
            <a:pPr marL="0" indent="0">
              <a:buNone/>
            </a:pPr>
            <a:endParaRPr lang="en-US" sz="3200" dirty="0"/>
          </a:p>
          <a:p>
            <a:pPr marL="0" indent="0">
              <a:buNone/>
            </a:pPr>
            <a:r>
              <a:rPr lang="en-US" sz="3200" dirty="0"/>
              <a:t>“[…] the mind is </a:t>
            </a:r>
            <a:r>
              <a:rPr lang="en-US" sz="3200" dirty="0">
                <a:solidFill>
                  <a:schemeClr val="accent1"/>
                </a:solidFill>
              </a:rPr>
              <a:t>opaque</a:t>
            </a:r>
            <a:r>
              <a:rPr lang="en-US" sz="3200" dirty="0"/>
              <a:t> to itself, and it is hard to tell where, precisely, these areas of </a:t>
            </a:r>
            <a:r>
              <a:rPr lang="en-US" sz="3200" dirty="0">
                <a:solidFill>
                  <a:schemeClr val="accent1"/>
                </a:solidFill>
              </a:rPr>
              <a:t>opacity</a:t>
            </a:r>
            <a:r>
              <a:rPr lang="en-US" sz="3200" dirty="0"/>
              <a:t> are.“ (S. 238)</a:t>
            </a:r>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1339020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3838B-AE9B-EA4C-A3BE-C6A43CF87F90}"/>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D6EF388C-6992-2B44-9156-C751F533CE2A}"/>
              </a:ext>
            </a:extLst>
          </p:cNvPr>
          <p:cNvSpPr>
            <a:spLocks noGrp="1"/>
          </p:cNvSpPr>
          <p:nvPr>
            <p:ph idx="1"/>
          </p:nvPr>
        </p:nvSpPr>
        <p:spPr/>
        <p:txBody>
          <a:bodyPr>
            <a:normAutofit lnSpcReduction="10000"/>
          </a:bodyPr>
          <a:lstStyle/>
          <a:p>
            <a:pPr marL="0" indent="0">
              <a:buNone/>
            </a:pPr>
            <a:r>
              <a:rPr lang="en-US" sz="3200" dirty="0"/>
              <a:t>“Each person must, on some level, take himself as the calibration point for normalcy, must assume that the room of his own mind is not, cannot be, entirely </a:t>
            </a:r>
            <a:r>
              <a:rPr lang="en-US" sz="3200" dirty="0">
                <a:solidFill>
                  <a:schemeClr val="accent1"/>
                </a:solidFill>
              </a:rPr>
              <a:t>opaque</a:t>
            </a:r>
            <a:r>
              <a:rPr lang="en-US" sz="3200" dirty="0"/>
              <a:t> to him. Perhaps this is what we mean by sanity: that whatever our self-admitted eccentricities might be, we are not the villains of our own stories.“ (S. 242)</a:t>
            </a:r>
          </a:p>
        </p:txBody>
      </p:sp>
    </p:spTree>
    <p:extLst>
      <p:ext uri="{BB962C8B-B14F-4D97-AF65-F5344CB8AC3E}">
        <p14:creationId xmlns:p14="http://schemas.microsoft.com/office/powerpoint/2010/main" val="3116775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3838B-AE9B-EA4C-A3BE-C6A43CF87F90}"/>
              </a:ext>
            </a:extLst>
          </p:cNvPr>
          <p:cNvSpPr>
            <a:spLocks noGrp="1"/>
          </p:cNvSpPr>
          <p:nvPr>
            <p:ph type="title"/>
          </p:nvPr>
        </p:nvSpPr>
        <p:spPr/>
        <p:txBody>
          <a:bodyPr/>
          <a:lstStyle/>
          <a:p>
            <a:r>
              <a:rPr lang="en-US" dirty="0" err="1"/>
              <a:t>Teju</a:t>
            </a:r>
            <a:r>
              <a:rPr lang="en-US" dirty="0"/>
              <a:t> Cole, </a:t>
            </a:r>
            <a:r>
              <a:rPr lang="en-US" i="1" dirty="0"/>
              <a:t>Open City </a:t>
            </a:r>
            <a:r>
              <a:rPr lang="en-US" dirty="0"/>
              <a:t>(2011)</a:t>
            </a:r>
          </a:p>
        </p:txBody>
      </p:sp>
      <p:sp>
        <p:nvSpPr>
          <p:cNvPr id="3" name="Content Placeholder 2">
            <a:extLst>
              <a:ext uri="{FF2B5EF4-FFF2-40B4-BE49-F238E27FC236}">
                <a16:creationId xmlns:a16="http://schemas.microsoft.com/office/drawing/2014/main" id="{D6EF388C-6992-2B44-9156-C751F533CE2A}"/>
              </a:ext>
            </a:extLst>
          </p:cNvPr>
          <p:cNvSpPr>
            <a:spLocks noGrp="1"/>
          </p:cNvSpPr>
          <p:nvPr>
            <p:ph idx="1"/>
          </p:nvPr>
        </p:nvSpPr>
        <p:spPr/>
        <p:txBody>
          <a:bodyPr>
            <a:normAutofit lnSpcReduction="10000"/>
          </a:bodyPr>
          <a:lstStyle/>
          <a:p>
            <a:pPr marL="0" indent="0">
              <a:buNone/>
            </a:pPr>
            <a:r>
              <a:rPr lang="en-US" sz="3200" dirty="0"/>
              <a:t>“Each person must, on some level, take himself as the calibration point for normalcy, must assume that the room of his own mind is not, cannot be, entirely opaque to him. Perhaps this is what we mean by sanity: that whatever our self-admitted eccentricities might be, we are </a:t>
            </a:r>
            <a:r>
              <a:rPr lang="en-US" sz="3200" dirty="0">
                <a:solidFill>
                  <a:schemeClr val="accent2"/>
                </a:solidFill>
              </a:rPr>
              <a:t>not the villains </a:t>
            </a:r>
            <a:r>
              <a:rPr lang="en-US" sz="3200" dirty="0"/>
              <a:t>of our own stories.“ (S. 242)</a:t>
            </a:r>
          </a:p>
        </p:txBody>
      </p:sp>
    </p:spTree>
    <p:extLst>
      <p:ext uri="{BB962C8B-B14F-4D97-AF65-F5344CB8AC3E}">
        <p14:creationId xmlns:p14="http://schemas.microsoft.com/office/powerpoint/2010/main" val="2004686559"/>
      </p:ext>
    </p:extLst>
  </p:cSld>
  <p:clrMapOvr>
    <a:masterClrMapping/>
  </p:clrMapOvr>
</p:sld>
</file>

<file path=ppt/theme/theme1.xml><?xml version="1.0" encoding="utf-8"?>
<a:theme xmlns:a="http://schemas.openxmlformats.org/drawingml/2006/main" name="Facet">
  <a:themeElements>
    <a:clrScheme name="Custom 8">
      <a:dk1>
        <a:srgbClr val="000000"/>
      </a:dk1>
      <a:lt1>
        <a:srgbClr val="FFFFFF"/>
      </a:lt1>
      <a:dk2>
        <a:srgbClr val="696464"/>
      </a:dk2>
      <a:lt2>
        <a:srgbClr val="E9E5DC"/>
      </a:lt2>
      <a:accent1>
        <a:srgbClr val="94505F"/>
      </a:accent1>
      <a:accent2>
        <a:srgbClr val="FF2600"/>
      </a:accent2>
      <a:accent3>
        <a:srgbClr val="541793"/>
      </a:accent3>
      <a:accent4>
        <a:srgbClr val="EAE246"/>
      </a:accent4>
      <a:accent5>
        <a:srgbClr val="918485"/>
      </a:accent5>
      <a:accent6>
        <a:srgbClr val="77AC26"/>
      </a:accent6>
      <a:hlink>
        <a:srgbClr val="CC9900"/>
      </a:hlink>
      <a:folHlink>
        <a:srgbClr val="96A9A9"/>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{CE07D96D-C52E-214F-ABA5-03E3BBAED299}tf10001060</Template>
  <TotalTime>421</TotalTime>
  <Words>926</Words>
  <Application>Microsoft Macintosh PowerPoint</Application>
  <PresentationFormat>Widescreen</PresentationFormat>
  <Paragraphs>54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Georgia</vt:lpstr>
      <vt:lpstr>Wingdings 3</vt:lpstr>
      <vt:lpstr>Facet</vt:lpstr>
      <vt:lpstr>   Neon Inferno  Mit Walter Benjamin durch Teju Coles Open City </vt:lpstr>
      <vt:lpstr>Teju Cole, Open City (2011)</vt:lpstr>
      <vt:lpstr>Walter Benjamin, “Über einige Motive bei Baudelaire” (1939)</vt:lpstr>
      <vt:lpstr>Teju Cole, Open City (2011)</vt:lpstr>
      <vt:lpstr>Benjamins Baudelaire</vt:lpstr>
      <vt:lpstr>Teju Cole, Open City (2011)</vt:lpstr>
      <vt:lpstr>PowerPoint Presentation</vt:lpstr>
      <vt:lpstr>PowerPoint Presentation</vt:lpstr>
      <vt:lpstr>Teju Cole, Open City (2011)</vt:lpstr>
      <vt:lpstr>Teju Cole, Open City (2011)</vt:lpstr>
      <vt:lpstr>Teju Cole, Open City (2011)</vt:lpstr>
      <vt:lpstr>Walter Benjamin, Einbahnstrasse (1928)</vt:lpstr>
      <vt:lpstr>Walter Benjamin, “Der Flaneur“ (1938)</vt:lpstr>
      <vt:lpstr>Teju Cole, Open City (2011)</vt:lpstr>
      <vt:lpstr>Teju Cole, Open City (2011)</vt:lpstr>
      <vt:lpstr>Teju Cole, Open City (2011)</vt:lpstr>
      <vt:lpstr>Teju Cole, Open City (2011)</vt:lpstr>
      <vt:lpstr>Teju Cole, Open City (2011)</vt:lpstr>
      <vt:lpstr>Teju Cole, Open City (2011)</vt:lpstr>
      <vt:lpstr>Teju Cole, Open City (2011)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Rufus Peter Lobo</dc:creator>
  <cp:lastModifiedBy>Rufus Peter Lobo</cp:lastModifiedBy>
  <cp:revision>25</cp:revision>
  <dcterms:created xsi:type="dcterms:W3CDTF">2019-06-07T08:28:23Z</dcterms:created>
  <dcterms:modified xsi:type="dcterms:W3CDTF">2019-06-29T06:48:26Z</dcterms:modified>
</cp:coreProperties>
</file>